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9" r:id="rId1"/>
  </p:sldMasterIdLst>
  <p:sldIdLst>
    <p:sldId id="256" r:id="rId2"/>
  </p:sldIdLst>
  <p:sldSz cx="30267275" cy="42794238"/>
  <p:notesSz cx="7004050" cy="9290050"/>
  <p:defaultTextStyle>
    <a:defPPr>
      <a:defRPr lang="en-US"/>
    </a:defPPr>
    <a:lvl1pPr marL="0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7278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4556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1834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49113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36390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3668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0946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698224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79">
          <p15:clr>
            <a:srgbClr val="A4A3A4"/>
          </p15:clr>
        </p15:guide>
        <p15:guide id="2" pos="95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B37A"/>
    <a:srgbClr val="BDD7E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60" autoAdjust="0"/>
    <p:restoredTop sz="94676" autoAdjust="0"/>
  </p:normalViewPr>
  <p:slideViewPr>
    <p:cSldViewPr>
      <p:cViewPr varScale="1">
        <p:scale>
          <a:sx n="17" d="100"/>
          <a:sy n="17" d="100"/>
        </p:scale>
        <p:origin x="3512" y="296"/>
      </p:cViewPr>
      <p:guideLst>
        <p:guide orient="horz" pos="13479"/>
        <p:guide pos="95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3410" y="7003597"/>
            <a:ext cx="22700456" cy="14898735"/>
          </a:xfrm>
        </p:spPr>
        <p:txBody>
          <a:bodyPr anchor="b"/>
          <a:lstStyle>
            <a:lvl1pPr algn="ctr">
              <a:defRPr sz="1489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3410" y="22476884"/>
            <a:ext cx="22700456" cy="10332032"/>
          </a:xfrm>
        </p:spPr>
        <p:txBody>
          <a:bodyPr/>
          <a:lstStyle>
            <a:lvl1pPr marL="0" indent="0" algn="ctr">
              <a:buNone/>
              <a:defRPr sz="5958"/>
            </a:lvl1pPr>
            <a:lvl2pPr marL="1135045" indent="0" algn="ctr">
              <a:buNone/>
              <a:defRPr sz="4965"/>
            </a:lvl2pPr>
            <a:lvl3pPr marL="2270089" indent="0" algn="ctr">
              <a:buNone/>
              <a:defRPr sz="4469"/>
            </a:lvl3pPr>
            <a:lvl4pPr marL="3405134" indent="0" algn="ctr">
              <a:buNone/>
              <a:defRPr sz="3972"/>
            </a:lvl4pPr>
            <a:lvl5pPr marL="4540179" indent="0" algn="ctr">
              <a:buNone/>
              <a:defRPr sz="3972"/>
            </a:lvl5pPr>
            <a:lvl6pPr marL="5675224" indent="0" algn="ctr">
              <a:buNone/>
              <a:defRPr sz="3972"/>
            </a:lvl6pPr>
            <a:lvl7pPr marL="6810268" indent="0" algn="ctr">
              <a:buNone/>
              <a:defRPr sz="3972"/>
            </a:lvl7pPr>
            <a:lvl8pPr marL="7945313" indent="0" algn="ctr">
              <a:buNone/>
              <a:defRPr sz="3972"/>
            </a:lvl8pPr>
            <a:lvl9pPr marL="9080358" indent="0" algn="ctr">
              <a:buNone/>
              <a:defRPr sz="397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9/20/18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39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9/20/18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30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0019" y="2278397"/>
            <a:ext cx="6526381" cy="362661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0875" y="2278397"/>
            <a:ext cx="19200803" cy="362661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9/20/18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184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0267275" cy="53492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37444959"/>
            <a:ext cx="30267275" cy="53492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endParaRPr lang="en-US" dirty="0"/>
          </a:p>
        </p:txBody>
      </p:sp>
      <p:sp>
        <p:nvSpPr>
          <p:cNvPr id="9" name="Instructions"/>
          <p:cNvSpPr/>
          <p:nvPr userDrawn="1"/>
        </p:nvSpPr>
        <p:spPr>
          <a:xfrm>
            <a:off x="-12611365" y="0"/>
            <a:ext cx="11770607" cy="42794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425" tIns="217425" rIns="217425" bIns="217425" rtlCol="0" anchor="t"/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88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Poster Print Size:</a:t>
            </a:r>
            <a:endParaRPr sz="8800" dirty="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This poster template is set up for A0</a:t>
            </a:r>
            <a:r>
              <a:rPr lang="en-US" sz="6000" baseline="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international paper size of 1189 mm x 841 mm</a:t>
            </a:r>
            <a:r>
              <a:rPr lang="en-US"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(46.8” high by 33.1” wide). It can be printed at</a:t>
            </a:r>
            <a:r>
              <a:rPr lang="en-US" sz="6000" baseline="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70.6% for an A1 poster of 841 mm x 594 mm.</a:t>
            </a:r>
            <a:endParaRPr lang="en-US" sz="6000" dirty="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88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Placeholders</a:t>
            </a:r>
            <a:r>
              <a:rPr sz="88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:</a:t>
            </a: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The </a:t>
            </a:r>
            <a:r>
              <a:rPr lang="en-US"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various elements included</a:t>
            </a:r>
            <a:r>
              <a:rPr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in this </a:t>
            </a:r>
            <a:r>
              <a:rPr lang="en-US"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poster are ones</a:t>
            </a:r>
            <a:r>
              <a:rPr lang="en-US" sz="6000" baseline="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we often see in medical, research, and scientific posters.</a:t>
            </a:r>
            <a:r>
              <a:rPr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</a:t>
            </a:r>
            <a:r>
              <a:rPr lang="en-US"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Feel</a:t>
            </a:r>
            <a:r>
              <a:rPr lang="en-US" sz="6000" baseline="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free to edit, move,  add, and delete items, or change the layout to suit your needs. Always check with your conference organizer for specific requirements.</a:t>
            </a: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88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Image</a:t>
            </a:r>
            <a:r>
              <a:rPr lang="en-US" sz="8800" baseline="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Quality</a:t>
            </a:r>
            <a:r>
              <a:rPr lang="en-US" sz="88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:</a:t>
            </a: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You can place digital photos or logo art in your poster file by selecting the </a:t>
            </a:r>
            <a:r>
              <a:rPr lang="en-US" sz="6000" b="1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Insert, Picture</a:t>
            </a:r>
            <a:r>
              <a:rPr lang="en-US"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command, or by using standard copy &amp; paste. For best results, all graphic elements should be at least </a:t>
            </a:r>
            <a:r>
              <a:rPr lang="en-US" sz="6000" b="1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150-200 pixels per inch in their final printed size</a:t>
            </a:r>
            <a:r>
              <a:rPr lang="en-US"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. For instance, a 1600 x 1200 pixel</a:t>
            </a:r>
            <a:r>
              <a:rPr lang="en-US" sz="6000" baseline="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photo will usually look fine up to </a:t>
            </a:r>
            <a:r>
              <a:rPr lang="en-US"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8“-10” wide on your printed poster.</a:t>
            </a: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To preview the print quality of images, select a magnification of 100% when previewing your poster. This will give you a good idea of what it will look like in print. If you are laying out a large poster and using half-scale dimensions, be sure to preview your graphics at 200% to see them at their final printed size.</a:t>
            </a: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Please note that graphics from websites (such as the logo on your hospital's or university's home page) will only be 72dpi and not suitable for printing.</a:t>
            </a:r>
          </a:p>
          <a:p>
            <a:pPr lvl="0" algn="ctr">
              <a:spcBef>
                <a:spcPts val="0"/>
              </a:spcBef>
              <a:spcAft>
                <a:spcPts val="2282"/>
              </a:spcAft>
            </a:pPr>
            <a:br>
              <a:rPr lang="en-US" sz="44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</a:br>
            <a:r>
              <a:rPr lang="en-US" sz="44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[This sidebar area does not print.]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31108033" y="0"/>
            <a:ext cx="11770607" cy="42794238"/>
            <a:chOff x="33832800" y="0"/>
            <a:chExt cx="12801600" cy="43891200"/>
          </a:xfrm>
        </p:grpSpPr>
        <p:sp>
          <p:nvSpPr>
            <p:cNvPr id="13" name="Instructions"/>
            <p:cNvSpPr/>
            <p:nvPr userDrawn="1"/>
          </p:nvSpPr>
          <p:spPr>
            <a:xfrm>
              <a:off x="33832800" y="0"/>
              <a:ext cx="12801600" cy="43891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tIns="228600" rIns="228600" bIns="228600" rtlCol="0" anchor="t"/>
            <a:lstStyle>
              <a:defPPr>
                <a:defRPr lang="en-US"/>
              </a:defPPr>
              <a:lvl1pPr marL="0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43430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86861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530291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7372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21715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06058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904013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747443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88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Change</a:t>
              </a:r>
              <a:r>
                <a:rPr lang="en-US" sz="88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Color Theme</a:t>
              </a:r>
              <a:r>
                <a:rPr lang="en-US" sz="88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:</a:t>
              </a:r>
              <a:endParaRPr sz="88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This template is designed to use the built-in color themes in</a:t>
              </a:r>
              <a:r>
                <a:rPr lang="en-US" sz="60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the newer versions of PowerPoint.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To change the color theme, select the </a:t>
              </a:r>
              <a:r>
                <a:rPr lang="en-US" sz="6000" b="1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Design</a:t>
              </a:r>
              <a:r>
                <a:rPr lang="en-US" sz="60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tab, then select the </a:t>
              </a:r>
              <a:r>
                <a:rPr lang="en-US" sz="6000" b="1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Colors</a:t>
              </a:r>
              <a:r>
                <a:rPr lang="en-US" sz="60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drop-down list.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The default color theme for this template is “Office”, so you can always return to that after trying some of the alternatives.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88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Printing Your Poster: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Once your poster file is ready, visit</a:t>
              </a:r>
              <a:r>
                <a:rPr lang="en-US" sz="60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</a:t>
              </a:r>
              <a:r>
                <a:rPr lang="en-US" sz="6000" b="1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www.genigraphics.com</a:t>
              </a:r>
              <a:r>
                <a:rPr lang="en-US" sz="60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to order a high-quality, affordable poster print. Every order receives a free design review and we can delivery as fast as next business day within the US and Canada. 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Genigraphics® has been producing output from PowerPoint® longer than anyone in the industry; dating back to when we helped Microsoft® design the PowerPoint software. </a:t>
              </a:r>
            </a:p>
            <a:p>
              <a:pPr lvl="0">
                <a:spcBef>
                  <a:spcPts val="0"/>
                </a:spcBef>
                <a:spcAft>
                  <a:spcPts val="0"/>
                </a:spcAft>
              </a:pPr>
              <a:endParaRPr lang="en-US" sz="60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60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US and Canada:  1-800-790-4001</a:t>
              </a: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60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International: +(1) 913-441-1410</a:t>
              </a:r>
              <a:br>
                <a:rPr lang="en-US" sz="60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</a:br>
              <a:r>
                <a:rPr lang="en-US" sz="60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Email: info@genigraphics.com</a:t>
              </a: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br>
                <a:rPr lang="en-US" sz="44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</a:br>
              <a:r>
                <a:rPr lang="en-US" sz="44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[This sidebar area does not print.]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1342" y="8425085"/>
              <a:ext cx="11904515" cy="10246926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037" y="42504519"/>
            <a:ext cx="5297435" cy="18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7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9/20/18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23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111" y="10668848"/>
            <a:ext cx="26105525" cy="17801211"/>
          </a:xfrm>
        </p:spPr>
        <p:txBody>
          <a:bodyPr anchor="b"/>
          <a:lstStyle>
            <a:lvl1pPr>
              <a:defRPr sz="1489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111" y="28638465"/>
            <a:ext cx="26105525" cy="9361236"/>
          </a:xfrm>
        </p:spPr>
        <p:txBody>
          <a:bodyPr/>
          <a:lstStyle>
            <a:lvl1pPr marL="0" indent="0">
              <a:buNone/>
              <a:defRPr sz="5958">
                <a:solidFill>
                  <a:schemeClr val="tx1">
                    <a:tint val="75000"/>
                  </a:schemeClr>
                </a:solidFill>
              </a:defRPr>
            </a:lvl1pPr>
            <a:lvl2pPr marL="1135045" indent="0">
              <a:buNone/>
              <a:defRPr sz="4965">
                <a:solidFill>
                  <a:schemeClr val="tx1">
                    <a:tint val="75000"/>
                  </a:schemeClr>
                </a:solidFill>
              </a:defRPr>
            </a:lvl2pPr>
            <a:lvl3pPr marL="2270089" indent="0">
              <a:buNone/>
              <a:defRPr sz="4469">
                <a:solidFill>
                  <a:schemeClr val="tx1">
                    <a:tint val="75000"/>
                  </a:schemeClr>
                </a:solidFill>
              </a:defRPr>
            </a:lvl3pPr>
            <a:lvl4pPr marL="3405134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4pPr>
            <a:lvl5pPr marL="4540179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5pPr>
            <a:lvl6pPr marL="5675224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6pPr>
            <a:lvl7pPr marL="6810268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7pPr>
            <a:lvl8pPr marL="7945313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8pPr>
            <a:lvl9pPr marL="9080358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9/20/18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506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0875" y="11391985"/>
            <a:ext cx="12863592" cy="27152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2808" y="11391985"/>
            <a:ext cx="12863592" cy="27152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9/20/18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0138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7" y="2278400"/>
            <a:ext cx="26105525" cy="8271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4819" y="10490535"/>
            <a:ext cx="12804475" cy="5141249"/>
          </a:xfrm>
        </p:spPr>
        <p:txBody>
          <a:bodyPr anchor="b"/>
          <a:lstStyle>
            <a:lvl1pPr marL="0" indent="0">
              <a:buNone/>
              <a:defRPr sz="5958" b="1"/>
            </a:lvl1pPr>
            <a:lvl2pPr marL="1135045" indent="0">
              <a:buNone/>
              <a:defRPr sz="4965" b="1"/>
            </a:lvl2pPr>
            <a:lvl3pPr marL="2270089" indent="0">
              <a:buNone/>
              <a:defRPr sz="4469" b="1"/>
            </a:lvl3pPr>
            <a:lvl4pPr marL="3405134" indent="0">
              <a:buNone/>
              <a:defRPr sz="3972" b="1"/>
            </a:lvl4pPr>
            <a:lvl5pPr marL="4540179" indent="0">
              <a:buNone/>
              <a:defRPr sz="3972" b="1"/>
            </a:lvl5pPr>
            <a:lvl6pPr marL="5675224" indent="0">
              <a:buNone/>
              <a:defRPr sz="3972" b="1"/>
            </a:lvl6pPr>
            <a:lvl7pPr marL="6810268" indent="0">
              <a:buNone/>
              <a:defRPr sz="3972" b="1"/>
            </a:lvl7pPr>
            <a:lvl8pPr marL="7945313" indent="0">
              <a:buNone/>
              <a:defRPr sz="3972" b="1"/>
            </a:lvl8pPr>
            <a:lvl9pPr marL="9080358" indent="0">
              <a:buNone/>
              <a:defRPr sz="39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4819" y="15631784"/>
            <a:ext cx="12804475" cy="2299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2808" y="10490535"/>
            <a:ext cx="12867534" cy="5141249"/>
          </a:xfrm>
        </p:spPr>
        <p:txBody>
          <a:bodyPr anchor="b"/>
          <a:lstStyle>
            <a:lvl1pPr marL="0" indent="0">
              <a:buNone/>
              <a:defRPr sz="5958" b="1"/>
            </a:lvl1pPr>
            <a:lvl2pPr marL="1135045" indent="0">
              <a:buNone/>
              <a:defRPr sz="4965" b="1"/>
            </a:lvl2pPr>
            <a:lvl3pPr marL="2270089" indent="0">
              <a:buNone/>
              <a:defRPr sz="4469" b="1"/>
            </a:lvl3pPr>
            <a:lvl4pPr marL="3405134" indent="0">
              <a:buNone/>
              <a:defRPr sz="3972" b="1"/>
            </a:lvl4pPr>
            <a:lvl5pPr marL="4540179" indent="0">
              <a:buNone/>
              <a:defRPr sz="3972" b="1"/>
            </a:lvl5pPr>
            <a:lvl6pPr marL="5675224" indent="0">
              <a:buNone/>
              <a:defRPr sz="3972" b="1"/>
            </a:lvl6pPr>
            <a:lvl7pPr marL="6810268" indent="0">
              <a:buNone/>
              <a:defRPr sz="3972" b="1"/>
            </a:lvl7pPr>
            <a:lvl8pPr marL="7945313" indent="0">
              <a:buNone/>
              <a:defRPr sz="3972" b="1"/>
            </a:lvl8pPr>
            <a:lvl9pPr marL="9080358" indent="0">
              <a:buNone/>
              <a:defRPr sz="39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2808" y="15631784"/>
            <a:ext cx="12867534" cy="2299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9/20/18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51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9/20/18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7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9/20/18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28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9" y="2852949"/>
            <a:ext cx="9761983" cy="9985322"/>
          </a:xfrm>
        </p:spPr>
        <p:txBody>
          <a:bodyPr anchor="b"/>
          <a:lstStyle>
            <a:lvl1pPr>
              <a:defRPr sz="794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7534" y="6161581"/>
            <a:ext cx="15322808" cy="30411646"/>
          </a:xfrm>
        </p:spPr>
        <p:txBody>
          <a:bodyPr/>
          <a:lstStyle>
            <a:lvl1pPr>
              <a:defRPr sz="7944"/>
            </a:lvl1pPr>
            <a:lvl2pPr>
              <a:defRPr sz="6951"/>
            </a:lvl2pPr>
            <a:lvl3pPr>
              <a:defRPr sz="5958"/>
            </a:lvl3pPr>
            <a:lvl4pPr>
              <a:defRPr sz="4965"/>
            </a:lvl4pPr>
            <a:lvl5pPr>
              <a:defRPr sz="4965"/>
            </a:lvl5pPr>
            <a:lvl6pPr>
              <a:defRPr sz="4965"/>
            </a:lvl6pPr>
            <a:lvl7pPr>
              <a:defRPr sz="4965"/>
            </a:lvl7pPr>
            <a:lvl8pPr>
              <a:defRPr sz="4965"/>
            </a:lvl8pPr>
            <a:lvl9pPr>
              <a:defRPr sz="49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4819" y="12838271"/>
            <a:ext cx="9761983" cy="23784486"/>
          </a:xfrm>
        </p:spPr>
        <p:txBody>
          <a:bodyPr/>
          <a:lstStyle>
            <a:lvl1pPr marL="0" indent="0">
              <a:buNone/>
              <a:defRPr sz="3972"/>
            </a:lvl1pPr>
            <a:lvl2pPr marL="1135045" indent="0">
              <a:buNone/>
              <a:defRPr sz="3476"/>
            </a:lvl2pPr>
            <a:lvl3pPr marL="2270089" indent="0">
              <a:buNone/>
              <a:defRPr sz="2979"/>
            </a:lvl3pPr>
            <a:lvl4pPr marL="3405134" indent="0">
              <a:buNone/>
              <a:defRPr sz="2483"/>
            </a:lvl4pPr>
            <a:lvl5pPr marL="4540179" indent="0">
              <a:buNone/>
              <a:defRPr sz="2483"/>
            </a:lvl5pPr>
            <a:lvl6pPr marL="5675224" indent="0">
              <a:buNone/>
              <a:defRPr sz="2483"/>
            </a:lvl6pPr>
            <a:lvl7pPr marL="6810268" indent="0">
              <a:buNone/>
              <a:defRPr sz="2483"/>
            </a:lvl7pPr>
            <a:lvl8pPr marL="7945313" indent="0">
              <a:buNone/>
              <a:defRPr sz="2483"/>
            </a:lvl8pPr>
            <a:lvl9pPr marL="9080358" indent="0">
              <a:buNone/>
              <a:defRPr sz="24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9/20/18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04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9" y="2852949"/>
            <a:ext cx="9761983" cy="9985322"/>
          </a:xfrm>
        </p:spPr>
        <p:txBody>
          <a:bodyPr anchor="b"/>
          <a:lstStyle>
            <a:lvl1pPr>
              <a:defRPr sz="794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867534" y="6161581"/>
            <a:ext cx="15322808" cy="30411646"/>
          </a:xfrm>
        </p:spPr>
        <p:txBody>
          <a:bodyPr/>
          <a:lstStyle>
            <a:lvl1pPr marL="0" indent="0">
              <a:buNone/>
              <a:defRPr sz="7944"/>
            </a:lvl1pPr>
            <a:lvl2pPr marL="1135045" indent="0">
              <a:buNone/>
              <a:defRPr sz="6951"/>
            </a:lvl2pPr>
            <a:lvl3pPr marL="2270089" indent="0">
              <a:buNone/>
              <a:defRPr sz="5958"/>
            </a:lvl3pPr>
            <a:lvl4pPr marL="3405134" indent="0">
              <a:buNone/>
              <a:defRPr sz="4965"/>
            </a:lvl4pPr>
            <a:lvl5pPr marL="4540179" indent="0">
              <a:buNone/>
              <a:defRPr sz="4965"/>
            </a:lvl5pPr>
            <a:lvl6pPr marL="5675224" indent="0">
              <a:buNone/>
              <a:defRPr sz="4965"/>
            </a:lvl6pPr>
            <a:lvl7pPr marL="6810268" indent="0">
              <a:buNone/>
              <a:defRPr sz="4965"/>
            </a:lvl7pPr>
            <a:lvl8pPr marL="7945313" indent="0">
              <a:buNone/>
              <a:defRPr sz="4965"/>
            </a:lvl8pPr>
            <a:lvl9pPr marL="9080358" indent="0">
              <a:buNone/>
              <a:defRPr sz="496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4819" y="12838271"/>
            <a:ext cx="9761983" cy="23784486"/>
          </a:xfrm>
        </p:spPr>
        <p:txBody>
          <a:bodyPr/>
          <a:lstStyle>
            <a:lvl1pPr marL="0" indent="0">
              <a:buNone/>
              <a:defRPr sz="3972"/>
            </a:lvl1pPr>
            <a:lvl2pPr marL="1135045" indent="0">
              <a:buNone/>
              <a:defRPr sz="3476"/>
            </a:lvl2pPr>
            <a:lvl3pPr marL="2270089" indent="0">
              <a:buNone/>
              <a:defRPr sz="2979"/>
            </a:lvl3pPr>
            <a:lvl4pPr marL="3405134" indent="0">
              <a:buNone/>
              <a:defRPr sz="2483"/>
            </a:lvl4pPr>
            <a:lvl5pPr marL="4540179" indent="0">
              <a:buNone/>
              <a:defRPr sz="2483"/>
            </a:lvl5pPr>
            <a:lvl6pPr marL="5675224" indent="0">
              <a:buNone/>
              <a:defRPr sz="2483"/>
            </a:lvl6pPr>
            <a:lvl7pPr marL="6810268" indent="0">
              <a:buNone/>
              <a:defRPr sz="2483"/>
            </a:lvl7pPr>
            <a:lvl8pPr marL="7945313" indent="0">
              <a:buNone/>
              <a:defRPr sz="2483"/>
            </a:lvl8pPr>
            <a:lvl9pPr marL="9080358" indent="0">
              <a:buNone/>
              <a:defRPr sz="24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9/20/18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75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0875" y="2278400"/>
            <a:ext cx="26105525" cy="8271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0875" y="11391985"/>
            <a:ext cx="26105525" cy="27152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0875" y="39663922"/>
            <a:ext cx="6810137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6BDF-9D0E-4E2B-85B8-D8F4790360C9}" type="datetimeFigureOut">
              <a:rPr lang="en-US" smtClean="0"/>
              <a:t>9/20/18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6035" y="39663922"/>
            <a:ext cx="10215205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76263" y="39663922"/>
            <a:ext cx="6810137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23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0" r:id="rId1"/>
    <p:sldLayoutId id="2147484151" r:id="rId2"/>
    <p:sldLayoutId id="2147484152" r:id="rId3"/>
    <p:sldLayoutId id="2147484153" r:id="rId4"/>
    <p:sldLayoutId id="2147484154" r:id="rId5"/>
    <p:sldLayoutId id="2147484155" r:id="rId6"/>
    <p:sldLayoutId id="2147484156" r:id="rId7"/>
    <p:sldLayoutId id="2147484157" r:id="rId8"/>
    <p:sldLayoutId id="2147484158" r:id="rId9"/>
    <p:sldLayoutId id="2147484159" r:id="rId10"/>
    <p:sldLayoutId id="2147484160" r:id="rId11"/>
    <p:sldLayoutId id="2147484161" r:id="rId12"/>
  </p:sldLayoutIdLst>
  <p:txStyles>
    <p:titleStyle>
      <a:lvl1pPr algn="l" defTabSz="2270089" rtl="0" eaLnBrk="1" latinLnBrk="0" hangingPunct="1">
        <a:lnSpc>
          <a:spcPct val="90000"/>
        </a:lnSpc>
        <a:spcBef>
          <a:spcPct val="0"/>
        </a:spcBef>
        <a:buNone/>
        <a:defRPr sz="109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7522" indent="-567522" algn="l" defTabSz="2270089" rtl="0" eaLnBrk="1" latinLnBrk="0" hangingPunct="1">
        <a:lnSpc>
          <a:spcPct val="90000"/>
        </a:lnSpc>
        <a:spcBef>
          <a:spcPts val="2483"/>
        </a:spcBef>
        <a:buFont typeface="Arial"/>
        <a:buChar char="•"/>
        <a:defRPr sz="6951" kern="1200">
          <a:solidFill>
            <a:schemeClr val="tx1"/>
          </a:solidFill>
          <a:latin typeface="+mn-lt"/>
          <a:ea typeface="+mn-ea"/>
          <a:cs typeface="+mn-cs"/>
        </a:defRPr>
      </a:lvl1pPr>
      <a:lvl2pPr marL="1702567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2pPr>
      <a:lvl3pPr marL="2837612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965" kern="1200">
          <a:solidFill>
            <a:schemeClr val="tx1"/>
          </a:solidFill>
          <a:latin typeface="+mn-lt"/>
          <a:ea typeface="+mn-ea"/>
          <a:cs typeface="+mn-cs"/>
        </a:defRPr>
      </a:lvl3pPr>
      <a:lvl4pPr marL="3972657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4pPr>
      <a:lvl5pPr marL="5107701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5pPr>
      <a:lvl6pPr marL="6242746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6pPr>
      <a:lvl7pPr marL="7377791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7pPr>
      <a:lvl8pPr marL="8512835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8pPr>
      <a:lvl9pPr marL="9647880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1pPr>
      <a:lvl2pPr marL="1135045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2pPr>
      <a:lvl3pPr marL="2270089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3pPr>
      <a:lvl4pPr marL="3405134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4pPr>
      <a:lvl5pPr marL="4540179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5pPr>
      <a:lvl6pPr marL="5675224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6pPr>
      <a:lvl7pPr marL="6810268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7pPr>
      <a:lvl8pPr marL="7945313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8pPr>
      <a:lvl9pPr marL="9080358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hyperlink" Target="http://augeas.net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2"/>
          <p:cNvSpPr txBox="1">
            <a:spLocks noChangeArrowheads="1"/>
          </p:cNvSpPr>
          <p:nvPr/>
        </p:nvSpPr>
        <p:spPr bwMode="auto">
          <a:xfrm>
            <a:off x="4570801" y="668964"/>
            <a:ext cx="21117102" cy="204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73940" tIns="434850" rIns="173940" bIns="434850" anchor="ctr" anchorCtr="0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76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Synthesizing Symmetric Lenses</a:t>
            </a:r>
            <a:endParaRPr lang="en-US" sz="4000" b="1" dirty="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5" name="Text Box 123"/>
          <p:cNvSpPr txBox="1">
            <a:spLocks noChangeArrowheads="1"/>
          </p:cNvSpPr>
          <p:nvPr/>
        </p:nvSpPr>
        <p:spPr bwMode="auto">
          <a:xfrm>
            <a:off x="1741077" y="2663105"/>
            <a:ext cx="25696474" cy="2228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73940" tIns="173940" rIns="173940" bIns="173940" anchor="ctr" anchorCtr="0"/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46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Anders Miltner</a:t>
            </a:r>
            <a:r>
              <a:rPr lang="en-US" sz="4600" baseline="30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1</a:t>
            </a:r>
            <a:r>
              <a:rPr lang="en-US" sz="46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, Solomon Maina</a:t>
            </a:r>
            <a:r>
              <a:rPr lang="en-US" sz="4600" baseline="30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3</a:t>
            </a:r>
            <a:r>
              <a:rPr lang="en-US" sz="46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, Kathleen Fisher</a:t>
            </a:r>
            <a:r>
              <a:rPr lang="en-US" sz="4600" baseline="30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2</a:t>
            </a:r>
            <a:r>
              <a:rPr lang="en-US" sz="46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, Benjamin Pierce</a:t>
            </a:r>
            <a:r>
              <a:rPr lang="en-US" sz="4600" baseline="30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3</a:t>
            </a:r>
            <a:r>
              <a:rPr lang="en-US" sz="46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, David Walker</a:t>
            </a:r>
            <a:r>
              <a:rPr lang="en-US" sz="4600" baseline="30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1</a:t>
            </a:r>
            <a:r>
              <a:rPr lang="en-US" sz="46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, Steve Zdancewic</a:t>
            </a:r>
            <a:r>
              <a:rPr lang="en-US" sz="4600" baseline="300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3</a:t>
            </a:r>
          </a:p>
          <a:p>
            <a:pPr algn="ctr" eaLnBrk="1" hangingPunct="1"/>
            <a:r>
              <a:rPr lang="en-US" sz="4600" baseline="300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1</a:t>
            </a:r>
            <a:r>
              <a:rPr lang="en-US" sz="46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Princeton University, </a:t>
            </a:r>
            <a:r>
              <a:rPr lang="en-US" sz="4600" baseline="300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2</a:t>
            </a:r>
            <a:r>
              <a:rPr lang="en-US" sz="46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Tufts University, </a:t>
            </a:r>
            <a:r>
              <a:rPr lang="en-US" sz="4600" baseline="30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3</a:t>
            </a:r>
            <a:r>
              <a:rPr lang="en-US" sz="46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University of Pennsylvania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0354" y="38821403"/>
            <a:ext cx="4044711" cy="19344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lIns="86970" tIns="43485" rIns="86970" bIns="43485" rtlCol="0">
            <a:spAutoFit/>
          </a:bodyPr>
          <a:lstStyle/>
          <a:p>
            <a:r>
              <a:rPr lang="en-US" sz="3000" dirty="0"/>
              <a:t>Anders </a:t>
            </a:r>
            <a:r>
              <a:rPr lang="en-US" sz="3000" dirty="0" err="1"/>
              <a:t>Miltner</a:t>
            </a:r>
            <a:endParaRPr lang="en-US" sz="3000" dirty="0"/>
          </a:p>
          <a:p>
            <a:r>
              <a:rPr lang="en-US" sz="3000" dirty="0"/>
              <a:t>Princeton University</a:t>
            </a:r>
          </a:p>
          <a:p>
            <a:r>
              <a:rPr lang="en-US" sz="3000" dirty="0" err="1"/>
              <a:t>amiltner@princeton.edu</a:t>
            </a:r>
            <a:endParaRPr lang="en-US" sz="3000" dirty="0"/>
          </a:p>
          <a:p>
            <a:r>
              <a:rPr lang="en-US" sz="3000" dirty="0"/>
              <a:t>(415) 342-3622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10354" y="37662395"/>
            <a:ext cx="2385859" cy="918816"/>
          </a:xfrm>
          <a:prstGeom prst="rect">
            <a:avLst/>
          </a:prstGeom>
          <a:noFill/>
        </p:spPr>
        <p:txBody>
          <a:bodyPr wrap="none" lIns="86970" tIns="43485" rIns="86970" bIns="43485" rtlCol="0">
            <a:spAutoFit/>
          </a:bodyPr>
          <a:lstStyle/>
          <a:p>
            <a:r>
              <a:rPr lang="en-US" sz="5400" b="1" dirty="0"/>
              <a:t>Contact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967802" y="38855952"/>
            <a:ext cx="9296399" cy="3340016"/>
          </a:xfrm>
          <a:prstGeom prst="rect">
            <a:avLst/>
          </a:prstGeom>
          <a:noFill/>
        </p:spPr>
        <p:txBody>
          <a:bodyPr wrap="square" lIns="86970" tIns="86970" rIns="86970" bIns="86970" numCol="1" spcCol="434850" rtlCol="0">
            <a:noAutofit/>
          </a:bodyPr>
          <a:lstStyle/>
          <a:p>
            <a:pPr marL="434850" indent="-434850">
              <a:buFont typeface="+mj-lt"/>
              <a:buAutoNum type="arabicPeriod"/>
            </a:pPr>
            <a:r>
              <a:rPr lang="en-US" sz="1600" dirty="0"/>
              <a:t>A. Bohannon, J. N. Foster, B. C. Pierce, A. </a:t>
            </a:r>
            <a:r>
              <a:rPr lang="en-US" sz="1600" dirty="0" err="1"/>
              <a:t>Pilkiewicz</a:t>
            </a:r>
            <a:r>
              <a:rPr lang="en-US" sz="1600" dirty="0"/>
              <a:t>, and A. Schmitt. Boomerang: Resourceful lenses for string data. In Proceedings of the 35th Annual ACM SIGPLAN-SIGACT Symposium on Principles of Programming Languages, POPL ’08. ACM, 2008.</a:t>
            </a:r>
          </a:p>
          <a:p>
            <a:pPr marL="434850" indent="-434850">
              <a:buFont typeface="+mj-lt"/>
              <a:buAutoNum type="arabicPeriod"/>
            </a:pPr>
            <a:r>
              <a:rPr lang="en-US" sz="1600" dirty="0"/>
              <a:t>P.-</a:t>
            </a:r>
            <a:r>
              <a:rPr lang="en-US" sz="1600" dirty="0" err="1"/>
              <a:t>M.Osera</a:t>
            </a:r>
            <a:r>
              <a:rPr lang="en-US" sz="1600" dirty="0"/>
              <a:t> and S. </a:t>
            </a:r>
            <a:r>
              <a:rPr lang="en-US" sz="1600" dirty="0" err="1"/>
              <a:t>Zdancewic</a:t>
            </a:r>
            <a:r>
              <a:rPr lang="en-US" sz="1600" dirty="0"/>
              <a:t>. Type-and-example-directed program synthesis.  In Proceedings of the 36</a:t>
            </a:r>
            <a:r>
              <a:rPr lang="en-US" sz="1600" baseline="30000" dirty="0"/>
              <a:t>th</a:t>
            </a:r>
            <a:r>
              <a:rPr lang="en-US" sz="1600" dirty="0"/>
              <a:t> ACM SIGPLAN Conference on Programming Language Design and Implementation. ACM, 2015.</a:t>
            </a:r>
          </a:p>
          <a:p>
            <a:pPr marL="434850" indent="-434850">
              <a:buFont typeface="+mj-lt"/>
              <a:buAutoNum type="arabicPeriod"/>
            </a:pPr>
            <a:r>
              <a:rPr lang="en-US" sz="1600" dirty="0"/>
              <a:t>S. </a:t>
            </a:r>
            <a:r>
              <a:rPr lang="en-US" sz="1600" dirty="0" err="1"/>
              <a:t>Gulwani</a:t>
            </a:r>
            <a:r>
              <a:rPr lang="en-US" sz="1600" dirty="0"/>
              <a:t>. Automating string processing in spreadsheets using input-output examples. In Proceedings of the 38th Annual ACM SIGPLAN-SIGACT Symposium on Principles of Programming Languages, POPL ’11. ACM, 2011. </a:t>
            </a:r>
          </a:p>
          <a:p>
            <a:pPr marL="434850" indent="-434850">
              <a:buFont typeface="+mj-lt"/>
              <a:buAutoNum type="arabicPeriod"/>
            </a:pPr>
            <a:r>
              <a:rPr lang="en-US" sz="1600" dirty="0"/>
              <a:t>D. </a:t>
            </a:r>
            <a:r>
              <a:rPr lang="en-US" sz="1600" dirty="0" err="1"/>
              <a:t>Lutterkort</a:t>
            </a:r>
            <a:r>
              <a:rPr lang="en-US" sz="1600" dirty="0"/>
              <a:t>. Augeas: A Linux configuration API, Feb. 2007. Available from </a:t>
            </a:r>
            <a:r>
              <a:rPr lang="en-US" sz="1600" dirty="0">
                <a:hlinkClick r:id="rId2"/>
              </a:rPr>
              <a:t>http://augeas.net/</a:t>
            </a:r>
            <a:r>
              <a:rPr lang="en-US" sz="1600" dirty="0"/>
              <a:t>.</a:t>
            </a:r>
          </a:p>
          <a:p>
            <a:pPr marL="434850" indent="-434850">
              <a:buFont typeface="+mj-lt"/>
              <a:buAutoNum type="arabicPeriod"/>
            </a:pPr>
            <a:r>
              <a:rPr lang="en-US" sz="1600" dirty="0"/>
              <a:t>Rafael C. Carrasco, Mikel L. </a:t>
            </a:r>
            <a:r>
              <a:rPr lang="en-US" sz="1600" dirty="0" err="1"/>
              <a:t>Forcada</a:t>
            </a:r>
            <a:r>
              <a:rPr lang="en-US" sz="1600" dirty="0"/>
              <a:t>, and </a:t>
            </a:r>
            <a:r>
              <a:rPr lang="en-US" sz="1600" dirty="0" err="1"/>
              <a:t>Laureano</a:t>
            </a:r>
            <a:r>
              <a:rPr lang="en-US" sz="1600" dirty="0"/>
              <a:t> </a:t>
            </a:r>
            <a:r>
              <a:rPr lang="en-US" sz="1600" dirty="0" err="1"/>
              <a:t>Santamaría</a:t>
            </a:r>
            <a:r>
              <a:rPr lang="en-US" sz="1600" dirty="0"/>
              <a:t>. 1996. Inferring stochastic regular grammars with recurrent neural networks. In Grammatical Interference: Learning Syntax from Sentences, Laurent </a:t>
            </a:r>
            <a:r>
              <a:rPr lang="en-US" sz="1600" dirty="0" err="1"/>
              <a:t>Miclet</a:t>
            </a:r>
            <a:r>
              <a:rPr lang="en-US" sz="1600" dirty="0"/>
              <a:t> and Colin de la Higuera (Eds.). Springer Berlin Heidelberg, Berlin, Heidelberg, 274–281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967802" y="37696944"/>
            <a:ext cx="3325668" cy="918816"/>
          </a:xfrm>
          <a:prstGeom prst="rect">
            <a:avLst/>
          </a:prstGeom>
          <a:noFill/>
        </p:spPr>
        <p:txBody>
          <a:bodyPr wrap="none" lIns="86970" tIns="43485" rIns="86970" bIns="43485" rtlCol="0">
            <a:spAutoFit/>
          </a:bodyPr>
          <a:lstStyle/>
          <a:p>
            <a:r>
              <a:rPr lang="en-US" sz="5400" b="1" dirty="0"/>
              <a:t>References</a:t>
            </a:r>
          </a:p>
        </p:txBody>
      </p:sp>
      <p:sp>
        <p:nvSpPr>
          <p:cNvPr id="10" name="Text Box 189"/>
          <p:cNvSpPr txBox="1">
            <a:spLocks noChangeArrowheads="1"/>
          </p:cNvSpPr>
          <p:nvPr/>
        </p:nvSpPr>
        <p:spPr bwMode="auto">
          <a:xfrm>
            <a:off x="1647842" y="7121674"/>
            <a:ext cx="8407576" cy="84372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3000" b="1" dirty="0">
                <a:latin typeface="Calibri" charset="0"/>
                <a:ea typeface="Calibri" charset="0"/>
                <a:cs typeface="Calibri" charset="0"/>
              </a:rPr>
              <a:t>Enable data-driven systems to easily interoperate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81515" y="6240826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Problem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0877694" y="11414919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Lens Grammar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698145" y="7923924"/>
            <a:ext cx="3377185" cy="5897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chemeClr val="tx1"/>
                </a:solidFill>
              </a:rPr>
              <a:t>System1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734241" y="7897524"/>
            <a:ext cx="3377185" cy="616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chemeClr val="tx1"/>
                </a:solidFill>
              </a:rPr>
              <a:t>System2</a:t>
            </a:r>
          </a:p>
        </p:txBody>
      </p:sp>
      <p:cxnSp>
        <p:nvCxnSpPr>
          <p:cNvPr id="17" name="Straight Arrow Connector 16"/>
          <p:cNvCxnSpPr>
            <a:stCxn id="66" idx="2"/>
          </p:cNvCxnSpPr>
          <p:nvPr/>
        </p:nvCxnSpPr>
        <p:spPr>
          <a:xfrm flipH="1">
            <a:off x="8413524" y="8513647"/>
            <a:ext cx="9310" cy="603191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4029711" y="9975648"/>
            <a:ext cx="3741095" cy="97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 Box 189"/>
          <p:cNvSpPr txBox="1">
            <a:spLocks noChangeArrowheads="1"/>
          </p:cNvSpPr>
          <p:nvPr/>
        </p:nvSpPr>
        <p:spPr bwMode="auto">
          <a:xfrm>
            <a:off x="1698145" y="10943031"/>
            <a:ext cx="8407576" cy="336748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System1 reads and writes Data1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System2 reads and writes Data2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Wish to let the systems interoperate through</a:t>
            </a:r>
            <a:br>
              <a:rPr lang="en-US" sz="2800" dirty="0">
                <a:latin typeface="Calibri" pitchFamily="34" charset="0"/>
              </a:rPr>
            </a:br>
            <a:r>
              <a:rPr lang="en-US" sz="2800" i="1" dirty="0">
                <a:latin typeface="Calibri" pitchFamily="34" charset="0"/>
              </a:rPr>
              <a:t>lenses </a:t>
            </a:r>
            <a:r>
              <a:rPr lang="mr-IN" sz="2800" dirty="0">
                <a:latin typeface="Calibri" pitchFamily="34" charset="0"/>
              </a:rPr>
              <a:t>–</a:t>
            </a:r>
            <a:r>
              <a:rPr lang="en-US" sz="2800" dirty="0">
                <a:latin typeface="Calibri" pitchFamily="34" charset="0"/>
              </a:rPr>
              <a:t> a transformation from Data1 to Data2 and a transformation from Data2 to Data1.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Wish to synthesize lenses between Data1 and Data2 from descriptions of their formats.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1647842" y="16264350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Extended Example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1647842" y="17254950"/>
            <a:ext cx="84075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latin typeface="Calibri" pitchFamily="34" charset="0"/>
              </a:rPr>
              <a:t>Synchronize HR and Management Data</a:t>
            </a:r>
            <a:endParaRPr lang="en-US" sz="3000" dirty="0">
              <a:latin typeface="Calibri" pitchFamily="34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1525505" y="30932299"/>
            <a:ext cx="84075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Synthesize a symmetric lens between the two files!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1545714" y="27563777"/>
            <a:ext cx="83174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Goals</a:t>
            </a:r>
            <a:endParaRPr lang="en-US" sz="3000" dirty="0"/>
          </a:p>
        </p:txBody>
      </p:sp>
      <p:sp>
        <p:nvSpPr>
          <p:cNvPr id="181" name="TextBox 180"/>
          <p:cNvSpPr txBox="1"/>
          <p:nvPr/>
        </p:nvSpPr>
        <p:spPr>
          <a:xfrm>
            <a:off x="1554243" y="30372324"/>
            <a:ext cx="8350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Solution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1690742" y="19613484"/>
            <a:ext cx="3885719" cy="14017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Jane Doe: 38000 </a:t>
            </a:r>
          </a:p>
          <a:p>
            <a:r>
              <a:rPr lang="en-US" sz="2800" dirty="0">
                <a:solidFill>
                  <a:schemeClr val="tx1"/>
                </a:solidFill>
              </a:rPr>
              <a:t>John Public: 37500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6150390" y="19613484"/>
            <a:ext cx="3898139" cy="14116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r>
              <a:rPr lang="en-US" sz="2800" dirty="0" err="1">
                <a:solidFill>
                  <a:schemeClr val="tx1"/>
                </a:solidFill>
              </a:rPr>
              <a:t>Name,Company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Jane </a:t>
            </a:r>
            <a:r>
              <a:rPr lang="en-US" sz="2800" dirty="0" err="1">
                <a:solidFill>
                  <a:schemeClr val="tx1"/>
                </a:solidFill>
              </a:rPr>
              <a:t>Doe,Healthcare</a:t>
            </a:r>
            <a:r>
              <a:rPr lang="en-US" sz="2800" dirty="0">
                <a:solidFill>
                  <a:schemeClr val="tx1"/>
                </a:solidFill>
              </a:rPr>
              <a:t> Inc. John </a:t>
            </a:r>
            <a:r>
              <a:rPr lang="en-US" sz="2800" dirty="0" err="1">
                <a:solidFill>
                  <a:schemeClr val="tx1"/>
                </a:solidFill>
              </a:rPr>
              <a:t>Public,Insurance</a:t>
            </a:r>
            <a:r>
              <a:rPr lang="en-US" sz="2800" dirty="0">
                <a:solidFill>
                  <a:schemeClr val="tx1"/>
                </a:solidFill>
              </a:rPr>
              <a:t> Co.</a:t>
            </a:r>
          </a:p>
        </p:txBody>
      </p:sp>
      <p:sp>
        <p:nvSpPr>
          <p:cNvPr id="193" name="Text Box 189"/>
          <p:cNvSpPr txBox="1">
            <a:spLocks noChangeArrowheads="1"/>
          </p:cNvSpPr>
          <p:nvPr/>
        </p:nvSpPr>
        <p:spPr bwMode="auto">
          <a:xfrm>
            <a:off x="10942510" y="12468609"/>
            <a:ext cx="8356835" cy="10184738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000" b="1" dirty="0">
                <a:latin typeface="Calibri" charset="0"/>
                <a:ea typeface="Calibri" charset="0"/>
                <a:cs typeface="Calibri" charset="0"/>
              </a:rPr>
              <a:t>Lens Grammar:</a:t>
            </a:r>
          </a:p>
          <a:p>
            <a:pPr eaLnBrk="1" hangingPunct="1"/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:=   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Id(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)          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Perform the identity on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R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|  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Disc(</a:t>
            </a:r>
            <a:r>
              <a:rPr lang="en-US" sz="2800" i="1" dirty="0" err="1">
                <a:latin typeface="Times" charset="0"/>
                <a:ea typeface="Times" charset="0"/>
                <a:cs typeface="Times" charset="0"/>
              </a:rPr>
              <a:t>R,S,r,s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       Leave </a:t>
            </a:r>
            <a:r>
              <a:rPr lang="en-US" sz="2800" i="1" dirty="0">
                <a:latin typeface="Times" pitchFamily="2" charset="0"/>
                <a:ea typeface="Calibri" charset="0"/>
                <a:cs typeface="Calibri" charset="0"/>
              </a:rPr>
              <a:t>R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>
                <a:latin typeface="Times" pitchFamily="2" charset="0"/>
                <a:ea typeface="Calibri" charset="0"/>
                <a:cs typeface="Calibri" charset="0"/>
              </a:rPr>
              <a:t>S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unsynchronized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| 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800" i="1" dirty="0">
                <a:latin typeface="Courier New" charset="0"/>
                <a:ea typeface="Courier New" charset="0"/>
                <a:cs typeface="Courier New" charset="0"/>
              </a:rPr>
              <a:t> .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                         </a:t>
            </a:r>
            <a:r>
              <a:rPr lang="en-US" sz="800" dirty="0">
                <a:latin typeface="Times" charset="0"/>
                <a:ea typeface="Times" charset="0"/>
                <a:cs typeface="Times" charset="0"/>
              </a:rPr>
              <a:t>      </a:t>
            </a:r>
            <a:r>
              <a:rPr lang="en-US" sz="400" dirty="0">
                <a:latin typeface="Times" charset="0"/>
                <a:ea typeface="Times" charset="0"/>
                <a:cs typeface="Times" charset="0"/>
              </a:rPr>
              <a:t>               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Concatenate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| 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800" i="1" dirty="0">
                <a:latin typeface="Courier New" charset="0"/>
                <a:ea typeface="Courier New" charset="0"/>
                <a:cs typeface="Courier New" charset="0"/>
              </a:rPr>
              <a:t> ~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                            </a:t>
            </a:r>
            <a:r>
              <a:rPr lang="en-US" sz="800" dirty="0">
                <a:latin typeface="Times" charset="0"/>
                <a:ea typeface="Times" charset="0"/>
                <a:cs typeface="Times" charset="0"/>
              </a:rPr>
              <a:t>      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    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Swap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| 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|  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                                      </a:t>
            </a:r>
            <a:r>
              <a:rPr lang="en-US" sz="800" dirty="0">
                <a:latin typeface="Calibri" charset="0"/>
                <a:ea typeface="Calibri" charset="0"/>
                <a:cs typeface="Calibri" charset="0"/>
              </a:rPr>
              <a:t>    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         Union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|  </a:t>
            </a:r>
            <a:r>
              <a:rPr lang="en-US" sz="2800" dirty="0">
                <a:latin typeface="Courier New" panose="02070309020205020404" pitchFamily="49" charset="0"/>
                <a:ea typeface="Times" charset="0"/>
                <a:cs typeface="Courier New" panose="02070309020205020404" pitchFamily="49" charset="0"/>
              </a:rPr>
              <a:t>merger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)               Merge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to the right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|  </a:t>
            </a:r>
            <a:r>
              <a:rPr lang="en-US" sz="2800" dirty="0" err="1">
                <a:latin typeface="Courier New" panose="02070309020205020404" pitchFamily="49" charset="0"/>
                <a:ea typeface="Times" charset="0"/>
                <a:cs typeface="Courier New" panose="02070309020205020404" pitchFamily="49" charset="0"/>
              </a:rPr>
              <a:t>mergel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)                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Merge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to the left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| 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                                                                      Iterate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| 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;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800" dirty="0">
                <a:latin typeface="Calibri" pitchFamily="34" charset="0"/>
                <a:ea typeface="Courier" charset="0"/>
                <a:cs typeface="Courier" charset="0"/>
              </a:rPr>
              <a:t>                                           </a:t>
            </a:r>
            <a:r>
              <a:rPr lang="en-US" sz="800" dirty="0">
                <a:latin typeface="Calibri" pitchFamily="34" charset="0"/>
                <a:ea typeface="Courier" charset="0"/>
                <a:cs typeface="Courier" charset="0"/>
              </a:rPr>
              <a:t>   </a:t>
            </a:r>
            <a:r>
              <a:rPr lang="en-US" sz="400" dirty="0">
                <a:latin typeface="Calibri" pitchFamily="34" charset="0"/>
                <a:ea typeface="Courier" charset="0"/>
                <a:cs typeface="Courier" charset="0"/>
              </a:rPr>
              <a:t>  </a:t>
            </a:r>
            <a:r>
              <a:rPr lang="en-US" sz="2800" dirty="0">
                <a:latin typeface="Calibri" pitchFamily="34" charset="0"/>
                <a:ea typeface="Courier" charset="0"/>
                <a:cs typeface="Courier" charset="0"/>
              </a:rPr>
              <a:t>Compose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pitchFamily="34" charset="0"/>
                <a:ea typeface="Courier" charset="0"/>
                <a:cs typeface="Courier" charset="0"/>
              </a:rPr>
              <a:t>1</a:t>
            </a:r>
            <a:r>
              <a:rPr lang="en-US" sz="2800" dirty="0">
                <a:latin typeface="Calibri" pitchFamily="34" charset="0"/>
                <a:ea typeface="Courier" charset="0"/>
                <a:cs typeface="Courier" charset="0"/>
              </a:rPr>
              <a:t> and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pitchFamily="34" charset="0"/>
                <a:ea typeface="Courier" charset="0"/>
                <a:cs typeface="Courier" charset="0"/>
              </a:rPr>
              <a:t>2</a:t>
            </a:r>
            <a:endParaRPr lang="en-US" sz="3000" dirty="0">
              <a:solidFill>
                <a:prstClr val="black"/>
              </a:solidFill>
              <a:latin typeface="Calibri" pitchFamily="34" charset="0"/>
              <a:ea typeface="Courier" charset="0"/>
              <a:cs typeface="Courier" charset="0"/>
            </a:endParaRPr>
          </a:p>
          <a:p>
            <a:pPr lvl="0" eaLnBrk="1" hangingPunct="1"/>
            <a:endParaRPr lang="en-US" sz="1500" b="1" dirty="0">
              <a:solidFill>
                <a:prstClr val="black"/>
              </a:solidFill>
              <a:latin typeface="Calibri" pitchFamily="34" charset="0"/>
              <a:ea typeface="Courier" charset="0"/>
              <a:cs typeface="Courier" charset="0"/>
            </a:endParaRPr>
          </a:p>
          <a:p>
            <a:pPr eaLnBrk="1" hangingPunct="1"/>
            <a:endParaRPr lang="en-US" sz="1500" b="1" dirty="0">
              <a:latin typeface="Calibri" pitchFamily="34" charset="0"/>
              <a:ea typeface="Courier" charset="0"/>
              <a:cs typeface="Courier" charset="0"/>
            </a:endParaRPr>
          </a:p>
          <a:p>
            <a:pPr eaLnBrk="1" hangingPunct="1"/>
            <a:r>
              <a:rPr lang="en-US" sz="3000" b="1" dirty="0">
                <a:latin typeface="Calibri" pitchFamily="34" charset="0"/>
                <a:ea typeface="Courier" charset="0"/>
                <a:cs typeface="Courier" charset="0"/>
              </a:rPr>
              <a:t>Symmetric Lens Typing Rules:</a:t>
            </a:r>
            <a:endParaRPr lang="en-US" sz="3000" dirty="0">
              <a:latin typeface="Calibri" pitchFamily="34" charset="0"/>
              <a:ea typeface="Courier" charset="0"/>
              <a:cs typeface="Courier" charset="0"/>
            </a:endParaRP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: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>
                <a:latin typeface="Times" charset="0"/>
                <a:ea typeface="Times" charset="0"/>
                <a:cs typeface="Times" charset="0"/>
                <a:sym typeface="Wingdings"/>
              </a:rPr>
              <a:t>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 means that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l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 is a lens that synchronizes strings in the language of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 to strings in the language of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Contains unambiguity conditions to guarantee that both functions are well defined</a:t>
            </a:r>
            <a:endParaRPr lang="en-US" sz="3000" dirty="0">
              <a:latin typeface="+mn-lt"/>
              <a:ea typeface="Courier New" charset="0"/>
              <a:cs typeface="Courier New" charset="0"/>
            </a:endParaRPr>
          </a:p>
          <a:p>
            <a:pPr eaLnBrk="1" hangingPunct="1"/>
            <a:endParaRPr lang="en-US" sz="1500" b="1" dirty="0">
              <a:latin typeface="+mn-lt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3000" b="1" dirty="0">
                <a:latin typeface="+mn-lt"/>
                <a:ea typeface="Courier New" charset="0"/>
                <a:cs typeface="Courier New" charset="0"/>
              </a:rPr>
              <a:t>Synthesis Problem:</a:t>
            </a:r>
            <a:endParaRPr lang="en-US" sz="3000" dirty="0">
              <a:latin typeface="+mn-lt"/>
              <a:ea typeface="Courier New" charset="0"/>
              <a:cs typeface="Courier New" charset="0"/>
            </a:endParaRP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>
                <a:latin typeface="+mn-lt"/>
                <a:ea typeface="Courier New" charset="0"/>
                <a:cs typeface="Courier New" charset="0"/>
              </a:rPr>
              <a:t>Given two regular expressions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S,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and a set of input-output examples, synthesize a lens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such that</a:t>
            </a:r>
            <a:br>
              <a:rPr lang="en-US" sz="28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: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>
                <a:latin typeface="Times" charset="0"/>
                <a:ea typeface="Times" charset="0"/>
                <a:cs typeface="Times" charset="0"/>
                <a:sym typeface="Wingdings"/>
              </a:rPr>
              <a:t>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correctly transforms the examples.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>
                <a:latin typeface="+mn-lt"/>
                <a:ea typeface="Courier New" charset="0"/>
                <a:cs typeface="Courier New" charset="0"/>
              </a:rPr>
              <a:t>But there’s too many possible lenses!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20182613" y="6233319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>
                <a:solidFill>
                  <a:schemeClr val="accent3">
                    <a:lumMod val="20000"/>
                    <a:lumOff val="80000"/>
                  </a:schemeClr>
                </a:solidFill>
              </a:rPr>
              <a:t>Implementation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0182613" y="7774361"/>
            <a:ext cx="8407576" cy="58001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TextBox 215"/>
          <p:cNvSpPr txBox="1"/>
          <p:nvPr/>
        </p:nvSpPr>
        <p:spPr>
          <a:xfrm>
            <a:off x="22906333" y="7163692"/>
            <a:ext cx="666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R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26928605" y="7163692"/>
            <a:ext cx="1540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>
                <a:latin typeface="Times" charset="0"/>
                <a:ea typeface="Times" charset="0"/>
                <a:cs typeface="Times" charset="0"/>
              </a:rPr>
              <a:t>examples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5" name="Text Box 193"/>
          <p:cNvSpPr txBox="1">
            <a:spLocks noChangeArrowheads="1"/>
          </p:cNvSpPr>
          <p:nvPr/>
        </p:nvSpPr>
        <p:spPr bwMode="auto">
          <a:xfrm>
            <a:off x="20182613" y="25588119"/>
            <a:ext cx="8462102" cy="1274607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000" b="1" dirty="0">
                <a:latin typeface="Calibri" pitchFamily="34" charset="0"/>
              </a:rPr>
              <a:t>Synthesis Time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 We synthesize 48 of our 48 benchmarks in less than 20 seconds.</a:t>
            </a:r>
          </a:p>
        </p:txBody>
      </p:sp>
      <p:pic>
        <p:nvPicPr>
          <p:cNvPr id="275" name="Picture 2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9995" y="39760346"/>
            <a:ext cx="1835113" cy="93841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1133" y="39562323"/>
            <a:ext cx="1036200" cy="1321381"/>
          </a:xfrm>
          <a:prstGeom prst="rect">
            <a:avLst/>
          </a:prstGeom>
        </p:spPr>
      </p:pic>
      <p:pic>
        <p:nvPicPr>
          <p:cNvPr id="278" name="Picture 2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0330" y="39653767"/>
            <a:ext cx="1567157" cy="1402952"/>
          </a:xfrm>
          <a:prstGeom prst="rect">
            <a:avLst/>
          </a:prstGeom>
        </p:spPr>
      </p:pic>
      <p:pic>
        <p:nvPicPr>
          <p:cNvPr id="280" name="Picture 2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54111" y="39540380"/>
            <a:ext cx="1378343" cy="1378343"/>
          </a:xfrm>
          <a:prstGeom prst="rect">
            <a:avLst/>
          </a:prstGeom>
        </p:spPr>
      </p:pic>
      <p:cxnSp>
        <p:nvCxnSpPr>
          <p:cNvPr id="99" name="Straight Arrow Connector 98"/>
          <p:cNvCxnSpPr>
            <a:stCxn id="52" idx="2"/>
          </p:cNvCxnSpPr>
          <p:nvPr/>
        </p:nvCxnSpPr>
        <p:spPr>
          <a:xfrm>
            <a:off x="3386738" y="8513648"/>
            <a:ext cx="255" cy="5934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593549" y="17803549"/>
            <a:ext cx="84618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Management has names and salaries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HR has names and healthcare provider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517247" y="28114074"/>
            <a:ext cx="830873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Synchronize formats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When management or HR is added into the system, add an entry in the other system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1725296" y="19018524"/>
            <a:ext cx="38724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u="sng" dirty="0">
                <a:latin typeface="Calibri" pitchFamily="34" charset="0"/>
              </a:rPr>
              <a:t>Management Data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6185548" y="19018524"/>
            <a:ext cx="38724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u="sng" dirty="0">
                <a:latin typeface="Calibri" pitchFamily="34" charset="0"/>
              </a:rPr>
              <a:t>HR Data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10873069" y="22665024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Semantic Metric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10873069" y="23704217"/>
            <a:ext cx="8407576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charset="0"/>
                <a:ea typeface="Calibri" charset="0"/>
                <a:cs typeface="Calibri" charset="0"/>
              </a:rPr>
              <a:t>Many lenses of each type!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Between arbitrary </a:t>
            </a:r>
            <a:r>
              <a:rPr lang="en-US" sz="2800" i="1" dirty="0">
                <a:latin typeface="Times" pitchFamily="2" charset="0"/>
                <a:ea typeface="Calibri" charset="0"/>
                <a:cs typeface="Calibri" charset="0"/>
              </a:rPr>
              <a:t>R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>
                <a:latin typeface="Times" pitchFamily="2" charset="0"/>
                <a:ea typeface="Calibri" charset="0"/>
                <a:cs typeface="Calibri" charset="0"/>
              </a:rPr>
              <a:t>S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, disc(</a:t>
            </a:r>
            <a:r>
              <a:rPr lang="en-US" sz="2800" i="1" dirty="0" err="1">
                <a:latin typeface="Times" pitchFamily="2" charset="0"/>
                <a:ea typeface="Calibri" charset="0"/>
                <a:cs typeface="Calibri" charset="0"/>
              </a:rPr>
              <a:t>R</a:t>
            </a:r>
            <a:r>
              <a:rPr lang="en-US" sz="2800" dirty="0" err="1">
                <a:latin typeface="Calibri" charset="0"/>
                <a:ea typeface="Calibri" charset="0"/>
                <a:cs typeface="Calibri" charset="0"/>
              </a:rPr>
              <a:t>,</a:t>
            </a:r>
            <a:r>
              <a:rPr lang="en-US" sz="2800" i="1" dirty="0" err="1">
                <a:latin typeface="Times" pitchFamily="2" charset="0"/>
                <a:ea typeface="Calibri" charset="0"/>
                <a:cs typeface="Calibri" charset="0"/>
              </a:rPr>
              <a:t>S</a:t>
            </a:r>
            <a:r>
              <a:rPr lang="en-US" sz="2800" dirty="0" err="1">
                <a:latin typeface="Calibri" charset="0"/>
                <a:ea typeface="Calibri" charset="0"/>
                <a:cs typeface="Calibri" charset="0"/>
              </a:rPr>
              <a:t>,r,s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) is well typed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We expect users want lenses that are “as bijective as possible”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How do we formalize “as bijective as possible,” especially over infinitary languages?  Functions are either bijective or not</a:t>
            </a:r>
          </a:p>
          <a:p>
            <a:r>
              <a:rPr lang="en-US" sz="2800" b="1" dirty="0">
                <a:latin typeface="Calibri" charset="0"/>
                <a:ea typeface="Calibri" charset="0"/>
                <a:cs typeface="Calibri" charset="0"/>
              </a:rPr>
              <a:t>Information Theoretic Measure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Given a string in one format, how many bits of information are expected to recover a synchronized string in the other format?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The fewer bits expected, the more bijective the lens is (a bijective lens has 0 expected bits)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Information theoretic measures require probability distributions, so we type our lenses with Stochastic Regular Expressions (SRE), REs annotated with probability annotations</a:t>
            </a:r>
            <a:r>
              <a:rPr lang="en-US" sz="2800" baseline="30000" dirty="0">
                <a:latin typeface="Calibri" charset="0"/>
                <a:ea typeface="Calibri" charset="0"/>
                <a:cs typeface="Calibri" charset="0"/>
              </a:rPr>
              <a:t>5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We can find the </a:t>
            </a:r>
            <a:r>
              <a:rPr lang="en-US" sz="2800" i="1" dirty="0">
                <a:latin typeface="Calibri" charset="0"/>
                <a:ea typeface="Calibri" charset="0"/>
                <a:cs typeface="Calibri" charset="0"/>
              </a:rPr>
              <a:t>entropy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of a SRE, and the </a:t>
            </a:r>
            <a:r>
              <a:rPr lang="en-US" sz="2800" i="1" dirty="0">
                <a:latin typeface="Calibri" charset="0"/>
                <a:ea typeface="Calibri" charset="0"/>
                <a:cs typeface="Calibri" charset="0"/>
              </a:rPr>
              <a:t>entropy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of a lens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25112296" y="7168471"/>
            <a:ext cx="666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S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20349073" y="8017836"/>
            <a:ext cx="8115265" cy="41624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20280591" y="12893958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Bodoni 72 Smallcaps Book" charset="0"/>
                <a:ea typeface="Bodoni 72 Smallcaps Book" charset="0"/>
                <a:cs typeface="Bodoni 72 Smallcaps Book" charset="0"/>
              </a:rPr>
              <a:t>SynthLens</a:t>
            </a:r>
            <a:endParaRPr lang="en-US" sz="2800" dirty="0"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20412819" y="11620208"/>
            <a:ext cx="23663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Bodoni 72 Smallcaps Book" charset="0"/>
                <a:ea typeface="Bodoni 72 Smallcaps Book" charset="0"/>
                <a:cs typeface="Bodoni 72 Smallcaps Book" charset="0"/>
              </a:rPr>
              <a:t>SynthDNFLens</a:t>
            </a:r>
            <a:endParaRPr lang="en-US" sz="2800" dirty="0"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22630395" y="8375082"/>
            <a:ext cx="3288430" cy="768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TypeProp</a:t>
            </a:r>
            <a:endParaRPr lang="en-US" sz="2800" dirty="0">
              <a:solidFill>
                <a:schemeClr val="tx1"/>
              </a:solidFill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cxnSp>
        <p:nvCxnSpPr>
          <p:cNvPr id="176" name="Straight Connector 175"/>
          <p:cNvCxnSpPr>
            <a:cxnSpLocks/>
            <a:stCxn id="216" idx="2"/>
          </p:cNvCxnSpPr>
          <p:nvPr/>
        </p:nvCxnSpPr>
        <p:spPr>
          <a:xfrm>
            <a:off x="23239394" y="7686912"/>
            <a:ext cx="20935" cy="620085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cxnSpLocks/>
            <a:stCxn id="147" idx="2"/>
          </p:cNvCxnSpPr>
          <p:nvPr/>
        </p:nvCxnSpPr>
        <p:spPr>
          <a:xfrm>
            <a:off x="25445357" y="7691691"/>
            <a:ext cx="13228" cy="643522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23252133" y="9148347"/>
            <a:ext cx="2642" cy="319083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25467589" y="9148599"/>
            <a:ext cx="2642" cy="319083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22786131" y="9424472"/>
            <a:ext cx="937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DR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25006012" y="9398844"/>
            <a:ext cx="950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DS</a:t>
            </a:r>
          </a:p>
        </p:txBody>
      </p:sp>
      <p:cxnSp>
        <p:nvCxnSpPr>
          <p:cNvPr id="191" name="Straight Connector 190"/>
          <p:cNvCxnSpPr/>
          <p:nvPr/>
        </p:nvCxnSpPr>
        <p:spPr>
          <a:xfrm>
            <a:off x="23255045" y="9850921"/>
            <a:ext cx="2642" cy="319083"/>
          </a:xfrm>
          <a:prstGeom prst="line">
            <a:avLst/>
          </a:pr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25470501" y="9851173"/>
            <a:ext cx="2642" cy="319083"/>
          </a:xfrm>
          <a:prstGeom prst="line">
            <a:avLst/>
          </a:pr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95"/>
          <p:cNvSpPr/>
          <p:nvPr/>
        </p:nvSpPr>
        <p:spPr>
          <a:xfrm>
            <a:off x="22630395" y="10159549"/>
            <a:ext cx="3288430" cy="768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GreedySynth</a:t>
            </a:r>
            <a:endParaRPr lang="en-US" sz="2800" dirty="0">
              <a:solidFill>
                <a:schemeClr val="tx1"/>
              </a:solidFill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cxnSp>
        <p:nvCxnSpPr>
          <p:cNvPr id="197" name="Straight Connector 196"/>
          <p:cNvCxnSpPr/>
          <p:nvPr/>
        </p:nvCxnSpPr>
        <p:spPr>
          <a:xfrm flipH="1">
            <a:off x="21348225" y="11366794"/>
            <a:ext cx="1905230" cy="0"/>
          </a:xfrm>
          <a:prstGeom prst="line">
            <a:avLst/>
          </a:prstGeom>
          <a:ln>
            <a:headEnd type="non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21348225" y="8753174"/>
            <a:ext cx="0" cy="2623653"/>
          </a:xfrm>
          <a:prstGeom prst="line">
            <a:avLst/>
          </a:prstGeom>
          <a:ln>
            <a:headEnd type="non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V="1">
            <a:off x="21339849" y="8759266"/>
            <a:ext cx="1272538" cy="5741"/>
          </a:xfrm>
          <a:prstGeom prst="line">
            <a:avLst/>
          </a:pr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/>
          <p:cNvSpPr/>
          <p:nvPr/>
        </p:nvSpPr>
        <p:spPr>
          <a:xfrm>
            <a:off x="25473143" y="1088117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6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✓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21155669" y="10041889"/>
            <a:ext cx="950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dl</a:t>
            </a:r>
          </a:p>
        </p:txBody>
      </p:sp>
      <p:cxnSp>
        <p:nvCxnSpPr>
          <p:cNvPr id="227" name="Straight Connector 226"/>
          <p:cNvCxnSpPr>
            <a:cxnSpLocks/>
          </p:cNvCxnSpPr>
          <p:nvPr/>
        </p:nvCxnSpPr>
        <p:spPr>
          <a:xfrm flipH="1">
            <a:off x="26887848" y="8761314"/>
            <a:ext cx="40757" cy="3637640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/>
          <p:cNvSpPr/>
          <p:nvPr/>
        </p:nvSpPr>
        <p:spPr>
          <a:xfrm>
            <a:off x="23797323" y="12443990"/>
            <a:ext cx="3288430" cy="768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ToLens</a:t>
            </a:r>
            <a:endParaRPr lang="en-US" sz="2800" dirty="0">
              <a:solidFill>
                <a:schemeClr val="tx1"/>
              </a:solidFill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cxnSp>
        <p:nvCxnSpPr>
          <p:cNvPr id="230" name="Straight Connector 229"/>
          <p:cNvCxnSpPr/>
          <p:nvPr/>
        </p:nvCxnSpPr>
        <p:spPr>
          <a:xfrm flipH="1">
            <a:off x="25426121" y="13313099"/>
            <a:ext cx="1" cy="635748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/>
          <p:cNvSpPr txBox="1"/>
          <p:nvPr/>
        </p:nvSpPr>
        <p:spPr>
          <a:xfrm>
            <a:off x="24959626" y="13932497"/>
            <a:ext cx="950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</a:p>
        </p:txBody>
      </p:sp>
      <p:cxnSp>
        <p:nvCxnSpPr>
          <p:cNvPr id="234" name="Straight Connector 233"/>
          <p:cNvCxnSpPr/>
          <p:nvPr/>
        </p:nvCxnSpPr>
        <p:spPr>
          <a:xfrm flipH="1">
            <a:off x="27733167" y="7678076"/>
            <a:ext cx="2" cy="4582055"/>
          </a:xfrm>
          <a:prstGeom prst="line">
            <a:avLst/>
          </a:prstGeom>
          <a:ln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>
            <a:endCxn id="196" idx="3"/>
          </p:cNvCxnSpPr>
          <p:nvPr/>
        </p:nvCxnSpPr>
        <p:spPr>
          <a:xfrm flipH="1" flipV="1">
            <a:off x="25918825" y="10543733"/>
            <a:ext cx="1833900" cy="1003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23256366" y="10939518"/>
            <a:ext cx="3963" cy="437309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/>
          <p:cNvSpPr/>
          <p:nvPr/>
        </p:nvSpPr>
        <p:spPr>
          <a:xfrm>
            <a:off x="20182613" y="14674374"/>
            <a:ext cx="846186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err="1">
                <a:latin typeface="Bodoni 72 Smallcaps Book" charset="0"/>
                <a:ea typeface="Bodoni 72 Smallcaps Book" charset="0"/>
                <a:cs typeface="Bodoni 72 Smallcaps Book" charset="0"/>
              </a:rPr>
              <a:t>SynthLens</a:t>
            </a:r>
            <a:r>
              <a:rPr lang="en-US" sz="2800" dirty="0">
                <a:latin typeface="Calibri" pitchFamily="34" charset="0"/>
              </a:rPr>
              <a:t> converts SRE (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>
                <a:latin typeface="Calibri" pitchFamily="34" charset="0"/>
              </a:rPr>
              <a:t> and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sz="2800" dirty="0">
                <a:latin typeface="Calibri" pitchFamily="34" charset="0"/>
              </a:rPr>
              <a:t>) to normalized form (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DR</a:t>
            </a:r>
            <a:r>
              <a:rPr lang="en-US" sz="2800" dirty="0">
                <a:latin typeface="Calibri" pitchFamily="34" charset="0"/>
              </a:rPr>
              <a:t> and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DS</a:t>
            </a:r>
            <a:r>
              <a:rPr lang="en-US" sz="2800" dirty="0">
                <a:latin typeface="Calibri" pitchFamily="34" charset="0"/>
              </a:rPr>
              <a:t>), synthesizes a normalized lens (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dl</a:t>
            </a:r>
            <a:r>
              <a:rPr lang="en-US" sz="2800" dirty="0">
                <a:latin typeface="Calibri" pitchFamily="34" charset="0"/>
              </a:rPr>
              <a:t>) from those, and returns the symmetric lens.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err="1">
                <a:latin typeface="Bodoni 72 Smallcaps Book" charset="0"/>
                <a:ea typeface="Bodoni 72 Smallcaps Book" charset="0"/>
                <a:cs typeface="Bodoni 72 Smallcaps Book" charset="0"/>
              </a:rPr>
              <a:t>SynthDNFLens</a:t>
            </a:r>
            <a:r>
              <a:rPr lang="en-US" sz="2800" dirty="0">
                <a:latin typeface="Calibri" pitchFamily="34" charset="0"/>
              </a:rPr>
              <a:t> uses </a:t>
            </a:r>
            <a:r>
              <a:rPr lang="en-US" sz="2800" dirty="0" err="1">
                <a:latin typeface="Bodoni 72 Smallcaps Book" charset="0"/>
                <a:ea typeface="Bodoni 72 Smallcaps Book" charset="0"/>
                <a:cs typeface="Bodoni 72 Smallcaps Book" charset="0"/>
              </a:rPr>
              <a:t>TypeProp</a:t>
            </a:r>
            <a:r>
              <a:rPr lang="en-US" sz="2800" dirty="0">
                <a:latin typeface="Bodoni 72 Smallcaps Book" charset="0"/>
                <a:ea typeface="Bodoni 72 Smallcaps Book" charset="0"/>
                <a:cs typeface="Bodoni 72 Smallcaps Book" charset="0"/>
              </a:rPr>
              <a:t> </a:t>
            </a:r>
            <a:r>
              <a:rPr lang="en-US" sz="2800" dirty="0">
                <a:latin typeface="Calibri" pitchFamily="34" charset="0"/>
              </a:rPr>
              <a:t>to propose candidate equivalent and normalized form of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>
                <a:latin typeface="Calibri" pitchFamily="34" charset="0"/>
              </a:rPr>
              <a:t> and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S </a:t>
            </a:r>
            <a:r>
              <a:rPr lang="en-US" sz="2800" dirty="0">
                <a:latin typeface="Calibri" pitchFamily="34" charset="0"/>
              </a:rPr>
              <a:t>(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DR</a:t>
            </a:r>
            <a:r>
              <a:rPr lang="en-US" sz="2800" dirty="0">
                <a:latin typeface="Calibri" pitchFamily="34" charset="0"/>
              </a:rPr>
              <a:t> and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DS</a:t>
            </a:r>
            <a:r>
              <a:rPr lang="en-US" sz="2800" dirty="0">
                <a:latin typeface="Calibri" pitchFamily="34" charset="0"/>
              </a:rPr>
              <a:t>).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err="1">
                <a:latin typeface="Bodoni 72 Smallcaps Book" charset="0"/>
                <a:ea typeface="Bodoni 72 Smallcaps Book" charset="0"/>
                <a:cs typeface="Bodoni 72 Smallcaps Book" charset="0"/>
              </a:rPr>
              <a:t>GreedySynth</a:t>
            </a:r>
            <a:r>
              <a:rPr lang="en-US" sz="2800" dirty="0">
                <a:latin typeface="Bodoni 72 Smallcaps Book" charset="0"/>
                <a:ea typeface="Bodoni 72 Smallcaps Book" charset="0"/>
                <a:cs typeface="Bodoni 72 Smallcaps Book" charset="0"/>
              </a:rPr>
              <a:t> </a:t>
            </a:r>
            <a:r>
              <a:rPr lang="en-US" sz="2800" dirty="0">
                <a:latin typeface="Calibri" pitchFamily="34" charset="0"/>
              </a:rPr>
              <a:t>synthesizes a lens from these candidate regular expressions and the examples.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When </a:t>
            </a:r>
            <a:r>
              <a:rPr lang="en-US" sz="2800" dirty="0" err="1">
                <a:latin typeface="Bodoni 72 Smallcaps Book" charset="0"/>
                <a:ea typeface="Bodoni 72 Smallcaps Book" charset="0"/>
                <a:cs typeface="Bodoni 72 Smallcaps Book" charset="0"/>
              </a:rPr>
              <a:t>TypeProp</a:t>
            </a:r>
            <a:r>
              <a:rPr lang="en-US" sz="2800" dirty="0">
                <a:latin typeface="Calibri" pitchFamily="34" charset="0"/>
              </a:rPr>
              <a:t> thinks it has potentially found the best normalized lens, it returns that lens</a:t>
            </a:r>
          </a:p>
        </p:txBody>
      </p:sp>
      <p:sp>
        <p:nvSpPr>
          <p:cNvPr id="249" name="Text Box 193"/>
          <p:cNvSpPr txBox="1">
            <a:spLocks noChangeArrowheads="1"/>
          </p:cNvSpPr>
          <p:nvPr/>
        </p:nvSpPr>
        <p:spPr bwMode="auto">
          <a:xfrm>
            <a:off x="20089025" y="20863719"/>
            <a:ext cx="8407576" cy="1736272"/>
          </a:xfrm>
          <a:prstGeom prst="rect">
            <a:avLst/>
          </a:prstGeom>
          <a:noFill/>
          <a:ln w="12700">
            <a:noFill/>
          </a:ln>
          <a:effectLst/>
        </p:spPr>
        <p:txBody>
          <a:bodyPr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000" b="1" dirty="0">
                <a:latin typeface="Calibri" pitchFamily="34" charset="0"/>
              </a:rPr>
              <a:t>Bench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</a:rPr>
              <a:t>marks: 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We evaluate our algorithm on the Synthesizing Bijective Lenses benchmark suite, as well as new, symmetric benchmarks</a:t>
            </a:r>
          </a:p>
        </p:txBody>
      </p:sp>
      <p:sp>
        <p:nvSpPr>
          <p:cNvPr id="251" name="Rectangle 250"/>
          <p:cNvSpPr/>
          <p:nvPr/>
        </p:nvSpPr>
        <p:spPr>
          <a:xfrm>
            <a:off x="20100859" y="20025519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Evaluation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20056762" y="31074519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Contributions</a:t>
            </a:r>
          </a:p>
        </p:txBody>
      </p:sp>
      <p:sp>
        <p:nvSpPr>
          <p:cNvPr id="110" name="Text Box 193"/>
          <p:cNvSpPr txBox="1">
            <a:spLocks noChangeArrowheads="1"/>
          </p:cNvSpPr>
          <p:nvPr/>
        </p:nvSpPr>
        <p:spPr bwMode="auto">
          <a:xfrm>
            <a:off x="20070822" y="31912719"/>
            <a:ext cx="8407576" cy="5614256"/>
          </a:xfrm>
          <a:prstGeom prst="rect">
            <a:avLst/>
          </a:prstGeom>
          <a:noFill/>
          <a:ln w="12700">
            <a:noFill/>
          </a:ln>
          <a:effectLst/>
        </p:spPr>
        <p:txBody>
          <a:bodyPr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000" b="1" dirty="0">
                <a:latin typeface="Calibri" pitchFamily="34" charset="0"/>
              </a:rPr>
              <a:t>Language Design: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Developed a new DSL for simple symmetric string lenses and integrated it with Boomerang</a:t>
            </a:r>
            <a:r>
              <a:rPr lang="en-US" sz="2800" baseline="30000" dirty="0">
                <a:latin typeface="Calibri" pitchFamily="34" charset="0"/>
              </a:rPr>
              <a:t>1</a:t>
            </a:r>
          </a:p>
          <a:p>
            <a:pPr eaLnBrk="1" hangingPunct="1"/>
            <a:r>
              <a:rPr lang="en-US" sz="3000" b="1" dirty="0">
                <a:latin typeface="Calibri" pitchFamily="34" charset="0"/>
              </a:rPr>
              <a:t>Theory:</a:t>
            </a:r>
            <a:endParaRPr lang="en-US" sz="3000" dirty="0">
              <a:latin typeface="Calibri" pitchFamily="34" charset="0"/>
            </a:endParaRP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Proven simple symmetric lenses lie between asymmetric and symmetric lenses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Proven our syntactic entropy calculates actual entropy</a:t>
            </a:r>
          </a:p>
          <a:p>
            <a:pPr eaLnBrk="1" hangingPunct="1"/>
            <a:r>
              <a:rPr lang="en-US" sz="3000" b="1" dirty="0">
                <a:latin typeface="Calibri" pitchFamily="34" charset="0"/>
              </a:rPr>
              <a:t>Implementation:</a:t>
            </a:r>
            <a:endParaRPr lang="en-US" sz="3000" dirty="0">
              <a:latin typeface="Calibri" pitchFamily="34" charset="0"/>
            </a:endParaRP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Implemented and optimized our synthesis algorithm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Evaluated on 48 benchmarks</a:t>
            </a:r>
          </a:p>
          <a:p>
            <a:pPr marL="457200" indent="-457200" eaLnBrk="1" hangingPunct="1">
              <a:buFont typeface="Arial" charset="0"/>
              <a:buChar char="•"/>
            </a:pPr>
            <a:endParaRPr lang="en-US" sz="2800" dirty="0">
              <a:latin typeface="Calibri" pitchFamily="34" charset="0"/>
            </a:endParaRPr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0806" y="9116838"/>
            <a:ext cx="1285436" cy="1737075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7799910" y="10250577"/>
            <a:ext cx="16039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Data2</a:t>
            </a:r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4275" y="9107110"/>
            <a:ext cx="1285436" cy="1737075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2765452" y="10240633"/>
            <a:ext cx="18488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Data1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B2D6E4B9-9666-F647-98AB-DE6ADC9236EB}"/>
              </a:ext>
            </a:extLst>
          </p:cNvPr>
          <p:cNvSpPr/>
          <p:nvPr/>
        </p:nvSpPr>
        <p:spPr>
          <a:xfrm>
            <a:off x="1690743" y="21715511"/>
            <a:ext cx="8311078" cy="17988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let salary = number | "</a:t>
            </a:r>
            <a:r>
              <a:rPr lang="en-US" sz="2800" dirty="0" err="1">
                <a:solidFill>
                  <a:schemeClr val="tx1"/>
                </a:solidFill>
              </a:rPr>
              <a:t>unk</a:t>
            </a:r>
            <a:r>
              <a:rPr lang="en-US" sz="2800" dirty="0">
                <a:solidFill>
                  <a:schemeClr val="tx1"/>
                </a:solidFill>
              </a:rPr>
              <a:t>”</a:t>
            </a:r>
          </a:p>
          <a:p>
            <a:r>
              <a:rPr lang="en-US" sz="2800" dirty="0">
                <a:solidFill>
                  <a:schemeClr val="tx1"/>
                </a:solidFill>
              </a:rPr>
              <a:t>let </a:t>
            </a:r>
            <a:r>
              <a:rPr lang="en-US" sz="2800" dirty="0" err="1">
                <a:solidFill>
                  <a:schemeClr val="tx1"/>
                </a:solidFill>
              </a:rPr>
              <a:t>emp_salary</a:t>
            </a:r>
            <a:r>
              <a:rPr lang="en-US" sz="2800" dirty="0">
                <a:solidFill>
                  <a:schemeClr val="tx1"/>
                </a:solidFill>
              </a:rPr>
              <a:t> = name . "␣" . name . ": ␣" salary</a:t>
            </a:r>
          </a:p>
          <a:p>
            <a:r>
              <a:rPr lang="en-US" sz="2800" dirty="0">
                <a:solidFill>
                  <a:schemeClr val="tx1"/>
                </a:solidFill>
              </a:rPr>
              <a:t>let </a:t>
            </a:r>
            <a:r>
              <a:rPr lang="en-US" sz="2800" dirty="0" err="1">
                <a:solidFill>
                  <a:schemeClr val="tx1"/>
                </a:solidFill>
              </a:rPr>
              <a:t>emp_salaries</a:t>
            </a:r>
            <a:r>
              <a:rPr lang="en-US" sz="2800" dirty="0">
                <a:solidFill>
                  <a:schemeClr val="tx1"/>
                </a:solidFill>
              </a:rPr>
              <a:t> = "" | </a:t>
            </a:r>
            <a:r>
              <a:rPr lang="en-US" sz="2800" dirty="0" err="1">
                <a:solidFill>
                  <a:schemeClr val="tx1"/>
                </a:solidFill>
              </a:rPr>
              <a:t>emp_salary</a:t>
            </a:r>
            <a:r>
              <a:rPr lang="en-US" sz="2800" dirty="0">
                <a:solidFill>
                  <a:schemeClr val="tx1"/>
                </a:solidFill>
              </a:rPr>
              <a:t> . ("\n" </a:t>
            </a:r>
            <a:r>
              <a:rPr lang="en-US" sz="2800" dirty="0" err="1">
                <a:solidFill>
                  <a:schemeClr val="tx1"/>
                </a:solidFill>
              </a:rPr>
              <a:t>emp_salary</a:t>
            </a:r>
            <a:r>
              <a:rPr lang="en-US" sz="2800" dirty="0">
                <a:solidFill>
                  <a:schemeClr val="tx1"/>
                </a:solidFill>
              </a:rPr>
              <a:t>)∗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ADE98D7-638A-4945-B0DA-C459485051E5}"/>
              </a:ext>
            </a:extLst>
          </p:cNvPr>
          <p:cNvSpPr/>
          <p:nvPr/>
        </p:nvSpPr>
        <p:spPr>
          <a:xfrm>
            <a:off x="3668155" y="21120551"/>
            <a:ext cx="38724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u="sng" dirty="0">
                <a:latin typeface="Calibri" pitchFamily="34" charset="0"/>
              </a:rPr>
              <a:t>Management Type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57ECF4A-4626-7748-891A-BE2B01CB9F28}"/>
              </a:ext>
            </a:extLst>
          </p:cNvPr>
          <p:cNvSpPr/>
          <p:nvPr/>
        </p:nvSpPr>
        <p:spPr>
          <a:xfrm>
            <a:off x="1685858" y="24261684"/>
            <a:ext cx="8311078" cy="23728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let company =</a:t>
            </a:r>
          </a:p>
          <a:p>
            <a:r>
              <a:rPr lang="en-US" sz="2800" dirty="0">
                <a:solidFill>
                  <a:schemeClr val="tx1"/>
                </a:solidFill>
              </a:rPr>
              <a:t>    (name . ("Co." | "Inc." | "Ltd.")) | "UNK" in</a:t>
            </a:r>
          </a:p>
          <a:p>
            <a:r>
              <a:rPr lang="en-US" sz="2800" dirty="0">
                <a:solidFill>
                  <a:schemeClr val="tx1"/>
                </a:solidFill>
              </a:rPr>
              <a:t>let </a:t>
            </a:r>
            <a:r>
              <a:rPr lang="en-US" sz="2800" dirty="0" err="1">
                <a:solidFill>
                  <a:schemeClr val="tx1"/>
                </a:solidFill>
              </a:rPr>
              <a:t>emp_ins</a:t>
            </a:r>
            <a:r>
              <a:rPr lang="en-US" sz="2800" dirty="0">
                <a:solidFill>
                  <a:schemeClr val="tx1"/>
                </a:solidFill>
              </a:rPr>
              <a:t> = name . "␣" . name "," company in</a:t>
            </a:r>
          </a:p>
          <a:p>
            <a:r>
              <a:rPr lang="en-US" sz="2800" dirty="0">
                <a:solidFill>
                  <a:schemeClr val="tx1"/>
                </a:solidFill>
              </a:rPr>
              <a:t>let header = "</a:t>
            </a:r>
            <a:r>
              <a:rPr lang="en-US" sz="2800" dirty="0" err="1">
                <a:solidFill>
                  <a:schemeClr val="tx1"/>
                </a:solidFill>
              </a:rPr>
              <a:t>Name,Company</a:t>
            </a:r>
            <a:r>
              <a:rPr lang="en-US" sz="2800" dirty="0">
                <a:solidFill>
                  <a:schemeClr val="tx1"/>
                </a:solidFill>
              </a:rPr>
              <a:t>" in</a:t>
            </a:r>
          </a:p>
          <a:p>
            <a:r>
              <a:rPr lang="en-US" sz="2800" dirty="0">
                <a:solidFill>
                  <a:schemeClr val="tx1"/>
                </a:solidFill>
              </a:rPr>
              <a:t>let </a:t>
            </a:r>
            <a:r>
              <a:rPr lang="en-US" sz="2800" dirty="0" err="1">
                <a:solidFill>
                  <a:schemeClr val="tx1"/>
                </a:solidFill>
              </a:rPr>
              <a:t>emp_insurance</a:t>
            </a:r>
            <a:r>
              <a:rPr lang="en-US" sz="2800" dirty="0">
                <a:solidFill>
                  <a:schemeClr val="tx1"/>
                </a:solidFill>
              </a:rPr>
              <a:t> = header . ("\n" . </a:t>
            </a:r>
            <a:r>
              <a:rPr lang="en-US" sz="2800" dirty="0" err="1">
                <a:solidFill>
                  <a:schemeClr val="tx1"/>
                </a:solidFill>
              </a:rPr>
              <a:t>emp_ins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EE4F1D6-5CE7-DB43-92E8-7A2B7977DE91}"/>
              </a:ext>
            </a:extLst>
          </p:cNvPr>
          <p:cNvSpPr/>
          <p:nvPr/>
        </p:nvSpPr>
        <p:spPr>
          <a:xfrm>
            <a:off x="3663270" y="23666724"/>
            <a:ext cx="38724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u="sng" dirty="0">
                <a:latin typeface="Calibri" pitchFamily="34" charset="0"/>
              </a:rPr>
              <a:t>HR Type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06DA5E0-AA6F-5948-984A-7A2B90323605}"/>
              </a:ext>
            </a:extLst>
          </p:cNvPr>
          <p:cNvSpPr/>
          <p:nvPr/>
        </p:nvSpPr>
        <p:spPr>
          <a:xfrm>
            <a:off x="10899649" y="6240826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Simple Symmetric Lenses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DACD21E-2D0E-C146-8C61-074EC9F567EC}"/>
              </a:ext>
            </a:extLst>
          </p:cNvPr>
          <p:cNvSpPr/>
          <p:nvPr/>
        </p:nvSpPr>
        <p:spPr>
          <a:xfrm>
            <a:off x="10873069" y="7376319"/>
            <a:ext cx="84075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No longer require complements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Still more expressive than asymmetric lenses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Suited to synthesis</a:t>
            </a:r>
          </a:p>
        </p:txBody>
      </p:sp>
      <p:sp>
        <p:nvSpPr>
          <p:cNvPr id="134" name="Text Box 189">
            <a:extLst>
              <a:ext uri="{FF2B5EF4-FFF2-40B4-BE49-F238E27FC236}">
                <a16:creationId xmlns:a16="http://schemas.microsoft.com/office/drawing/2014/main" id="{653F4FF1-9D06-0849-B6FB-8839FFB61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0549" y="33628350"/>
            <a:ext cx="8356835" cy="81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3000" b="1" dirty="0">
                <a:latin typeface="Calibri" charset="0"/>
                <a:ea typeface="Calibri" charset="0"/>
                <a:cs typeface="Calibri" charset="0"/>
              </a:rPr>
              <a:t>Not suitable for synthesis</a:t>
            </a:r>
            <a:endParaRPr lang="en-US" sz="3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9222B38A-13D2-C343-9E02-9C0868577CBE}"/>
              </a:ext>
            </a:extLst>
          </p:cNvPr>
          <p:cNvSpPr/>
          <p:nvPr/>
        </p:nvSpPr>
        <p:spPr>
          <a:xfrm>
            <a:off x="1615946" y="32732113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Symmetric Lenses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68A289B5-9C12-284A-90AA-BA1D44754FD1}"/>
              </a:ext>
            </a:extLst>
          </p:cNvPr>
          <p:cNvSpPr/>
          <p:nvPr/>
        </p:nvSpPr>
        <p:spPr>
          <a:xfrm>
            <a:off x="1589366" y="34390350"/>
            <a:ext cx="840757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A symmetric lens between X and Y has type</a:t>
            </a:r>
            <a:r>
              <a:rPr lang="en-US" sz="2800" dirty="0">
                <a:ea typeface="Calibri" charset="0"/>
                <a:cs typeface="Calibri" charset="0"/>
              </a:rPr>
              <a:t>:</a:t>
            </a:r>
            <a:br>
              <a:rPr lang="en-US" sz="2800" dirty="0">
                <a:ea typeface="Calibri" charset="0"/>
                <a:cs typeface="Calibri" charset="0"/>
              </a:rPr>
            </a:br>
            <a:r>
              <a:rPr lang="en-US" sz="2800" dirty="0"/>
              <a:t>∃C.{ </a:t>
            </a:r>
            <a:r>
              <a:rPr lang="en-US" sz="2800" dirty="0" err="1"/>
              <a:t>init</a:t>
            </a:r>
            <a:r>
              <a:rPr lang="en-US" sz="2800" dirty="0"/>
              <a:t> : C; </a:t>
            </a:r>
            <a:r>
              <a:rPr lang="en-US" sz="2800" dirty="0" err="1"/>
              <a:t>putr</a:t>
            </a:r>
            <a:r>
              <a:rPr lang="en-US" sz="2800" dirty="0"/>
              <a:t> : X×C-&gt;Y×C; </a:t>
            </a:r>
            <a:r>
              <a:rPr lang="en-US" sz="2800" dirty="0" err="1"/>
              <a:t>putl</a:t>
            </a:r>
            <a:r>
              <a:rPr lang="en-US" sz="2800" dirty="0"/>
              <a:t> : Y×C-&gt;X×C }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ea typeface="Calibri" charset="0"/>
                <a:cs typeface="Calibri" charset="0"/>
              </a:rPr>
              <a:t>Because of C, we require arbitrarily long edit sequences to specify the lens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ea typeface="Calibri" charset="0"/>
                <a:cs typeface="Calibri" charset="0"/>
              </a:rPr>
              <a:t>Can we find something better?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0C97C6C-176A-4544-8199-1CE1981B5377}"/>
              </a:ext>
            </a:extLst>
          </p:cNvPr>
          <p:cNvSpPr/>
          <p:nvPr/>
        </p:nvSpPr>
        <p:spPr>
          <a:xfrm>
            <a:off x="10967802" y="8802896"/>
            <a:ext cx="8339423" cy="223102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/>
              <a:t>Symmetric Lenses</a:t>
            </a:r>
          </a:p>
        </p:txBody>
      </p:sp>
      <p:sp>
        <p:nvSpPr>
          <p:cNvPr id="141" name="Rounded Rectangle 140">
            <a:extLst>
              <a:ext uri="{FF2B5EF4-FFF2-40B4-BE49-F238E27FC236}">
                <a16:creationId xmlns:a16="http://schemas.microsoft.com/office/drawing/2014/main" id="{515AE5F2-A5D6-1F41-A6D3-BB2CCADD35E8}"/>
              </a:ext>
            </a:extLst>
          </p:cNvPr>
          <p:cNvSpPr/>
          <p:nvPr/>
        </p:nvSpPr>
        <p:spPr>
          <a:xfrm>
            <a:off x="11171192" y="9406088"/>
            <a:ext cx="7932642" cy="136332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/>
              <a:t>Simple Symmetric Lenses</a:t>
            </a:r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0628B498-9A6D-BC49-A6AA-ACDF7138AF25}"/>
              </a:ext>
            </a:extLst>
          </p:cNvPr>
          <p:cNvSpPr/>
          <p:nvPr/>
        </p:nvSpPr>
        <p:spPr>
          <a:xfrm>
            <a:off x="11399044" y="9993561"/>
            <a:ext cx="7446947" cy="546265"/>
          </a:xfrm>
          <a:prstGeom prst="roundRect">
            <a:avLst/>
          </a:prstGeom>
          <a:solidFill>
            <a:srgbClr val="90B3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/>
              <a:t>Asymmetric Lenses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C82053-F5C5-D34D-8232-CE517E0DF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5734" y="34267698"/>
            <a:ext cx="7794108" cy="2647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DF5E89-92E7-A249-8AE0-6821CD9606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40862" y="32146364"/>
            <a:ext cx="7501884" cy="158341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215E670-6AB4-B644-BE62-4BF63F96C72A}"/>
              </a:ext>
            </a:extLst>
          </p:cNvPr>
          <p:cNvSpPr/>
          <p:nvPr/>
        </p:nvSpPr>
        <p:spPr>
          <a:xfrm>
            <a:off x="13000037" y="32180553"/>
            <a:ext cx="431951" cy="42043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0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0E044C4-F7BB-4F47-A279-6E811399125B}"/>
              </a:ext>
            </a:extLst>
          </p:cNvPr>
          <p:cNvSpPr txBox="1"/>
          <p:nvPr/>
        </p:nvSpPr>
        <p:spPr>
          <a:xfrm>
            <a:off x="25956154" y="8802885"/>
            <a:ext cx="950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best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CFEA6F7-BB11-B548-BDD4-F53F43902358}"/>
              </a:ext>
            </a:extLst>
          </p:cNvPr>
          <p:cNvCxnSpPr>
            <a:cxnSpLocks/>
            <a:stCxn id="174" idx="3"/>
          </p:cNvCxnSpPr>
          <p:nvPr/>
        </p:nvCxnSpPr>
        <p:spPr>
          <a:xfrm>
            <a:off x="25918825" y="8759266"/>
            <a:ext cx="1009780" cy="2048"/>
          </a:xfrm>
          <a:prstGeom prst="line">
            <a:avLst/>
          </a:prstGeom>
          <a:ln>
            <a:headEnd type="non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1098F3-1B86-FA44-8FB7-AB2E439E5ECE}"/>
              </a:ext>
            </a:extLst>
          </p:cNvPr>
          <p:cNvCxnSpPr>
            <a:cxnSpLocks/>
          </p:cNvCxnSpPr>
          <p:nvPr/>
        </p:nvCxnSpPr>
        <p:spPr>
          <a:xfrm>
            <a:off x="25384766" y="11008456"/>
            <a:ext cx="1" cy="1390498"/>
          </a:xfrm>
          <a:prstGeom prst="line">
            <a:avLst/>
          </a:pr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71D2B889-F90C-FC4B-8219-F41BDB8C74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64201" y="22678619"/>
            <a:ext cx="8144715" cy="284794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59136B5-8355-4441-BE04-F03CC4FA35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21166" y="26666274"/>
            <a:ext cx="8100175" cy="283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51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11858</TotalTime>
  <Words>997</Words>
  <Application>Microsoft Macintosh PowerPoint</Application>
  <PresentationFormat>Custom</PresentationFormat>
  <Paragraphs>123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Arial</vt:lpstr>
      <vt:lpstr>Bodoni 72 Smallcaps Book</vt:lpstr>
      <vt:lpstr>Calibri</vt:lpstr>
      <vt:lpstr>Calibri Light</vt:lpstr>
      <vt:lpstr>Courier</vt:lpstr>
      <vt:lpstr>Courier New</vt:lpstr>
      <vt:lpstr>Helvetica</vt:lpstr>
      <vt:lpstr>Mangal</vt:lpstr>
      <vt:lpstr>Times</vt:lpstr>
      <vt:lpstr>Wingdings</vt:lpstr>
      <vt:lpstr>Office Theme</vt:lpstr>
      <vt:lpstr>PowerPoint Presentation</vt:lpstr>
    </vt:vector>
  </TitlesOfParts>
  <Company>Genigraphics LLC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Genigraphics Research Poster Template A0/A1</dc:title>
  <dc:creator>Jay Larson</dc:creator>
  <dc:description>Quality poster printing
www.genigraphics.com
1-800-790-4001</dc:description>
  <cp:lastModifiedBy>Microsoft Office User</cp:lastModifiedBy>
  <cp:revision>334</cp:revision>
  <cp:lastPrinted>2018-09-19T22:18:57Z</cp:lastPrinted>
  <dcterms:created xsi:type="dcterms:W3CDTF">2013-02-10T21:14:48Z</dcterms:created>
  <dcterms:modified xsi:type="dcterms:W3CDTF">2018-09-21T19:23:41Z</dcterms:modified>
</cp:coreProperties>
</file>